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81" r:id="rId7"/>
    <p:sldId id="262" r:id="rId8"/>
    <p:sldId id="282" r:id="rId9"/>
    <p:sldId id="263" r:id="rId10"/>
    <p:sldId id="264" r:id="rId11"/>
    <p:sldId id="266" r:id="rId12"/>
    <p:sldId id="267" r:id="rId13"/>
    <p:sldId id="268" r:id="rId14"/>
    <p:sldId id="269" r:id="rId15"/>
    <p:sldId id="270" r:id="rId16"/>
    <p:sldId id="271" r:id="rId17"/>
    <p:sldId id="272" r:id="rId18"/>
    <p:sldId id="273" r:id="rId19"/>
    <p:sldId id="276" r:id="rId20"/>
    <p:sldId id="278"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75" d="100"/>
          <a:sy n="75" d="100"/>
        </p:scale>
        <p:origin x="-18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59C6B-D487-417B-BE21-6A25FB6DA4F3}"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3547779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59C6B-D487-417B-BE21-6A25FB6DA4F3}"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80376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59C6B-D487-417B-BE21-6A25FB6DA4F3}"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2952259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59C6B-D487-417B-BE21-6A25FB6DA4F3}"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77313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59C6B-D487-417B-BE21-6A25FB6DA4F3}"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363305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59C6B-D487-417B-BE21-6A25FB6DA4F3}" type="datetimeFigureOut">
              <a:rPr lang="en-US" smtClean="0"/>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356501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59C6B-D487-417B-BE21-6A25FB6DA4F3}" type="datetimeFigureOut">
              <a:rPr lang="en-US" smtClean="0"/>
              <a:t>5/13/2013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415939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59C6B-D487-417B-BE21-6A25FB6DA4F3}" type="datetimeFigureOut">
              <a:rPr lang="en-US" smtClean="0"/>
              <a:t>5/13/2013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320331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59C6B-D487-417B-BE21-6A25FB6DA4F3}" type="datetimeFigureOut">
              <a:rPr lang="en-US" smtClean="0"/>
              <a:t>5/13/2013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204733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59C6B-D487-417B-BE21-6A25FB6DA4F3}" type="datetimeFigureOut">
              <a:rPr lang="en-US" smtClean="0"/>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231708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59C6B-D487-417B-BE21-6A25FB6DA4F3}" type="datetimeFigureOut">
              <a:rPr lang="en-US" smtClean="0"/>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0D7A6-B6EC-4811-A725-421E78C8B309}" type="slidenum">
              <a:rPr lang="en-US" smtClean="0"/>
              <a:t>‹#›</a:t>
            </a:fld>
            <a:endParaRPr lang="en-US"/>
          </a:p>
        </p:txBody>
      </p:sp>
    </p:spTree>
    <p:extLst>
      <p:ext uri="{BB962C8B-B14F-4D97-AF65-F5344CB8AC3E}">
        <p14:creationId xmlns:p14="http://schemas.microsoft.com/office/powerpoint/2010/main" val="3099538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59C6B-D487-417B-BE21-6A25FB6DA4F3}" type="datetimeFigureOut">
              <a:rPr lang="en-US" smtClean="0"/>
              <a:t>5/13/2013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0D7A6-B6EC-4811-A725-421E78C8B309}" type="slidenum">
              <a:rPr lang="en-US" smtClean="0"/>
              <a:t>‹#›</a:t>
            </a:fld>
            <a:endParaRPr lang="en-US"/>
          </a:p>
        </p:txBody>
      </p:sp>
    </p:spTree>
    <p:extLst>
      <p:ext uri="{BB962C8B-B14F-4D97-AF65-F5344CB8AC3E}">
        <p14:creationId xmlns:p14="http://schemas.microsoft.com/office/powerpoint/2010/main" val="2389868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PROPOSED AMENDMENT TO THE</a:t>
            </a:r>
            <a:r>
              <a:rPr lang="en-US" dirty="0"/>
              <a:t/>
            </a:r>
            <a:br>
              <a:rPr lang="en-US" dirty="0"/>
            </a:br>
            <a:r>
              <a:rPr lang="en-GB" b="1" dirty="0"/>
              <a:t>DRAFT ICAO POSITION FOR THE</a:t>
            </a:r>
            <a:r>
              <a:rPr lang="en-US" b="1" dirty="0"/>
              <a:t/>
            </a:r>
            <a:br>
              <a:rPr lang="en-US" b="1" dirty="0"/>
            </a:br>
            <a:r>
              <a:rPr lang="en-GB" b="1" dirty="0"/>
              <a:t> INTERNATIONAL TELECOMMUNICATION UNION (ITU) </a:t>
            </a:r>
            <a:r>
              <a:rPr lang="en-US" b="1" dirty="0"/>
              <a:t/>
            </a:r>
            <a:br>
              <a:rPr lang="en-US" b="1" dirty="0"/>
            </a:br>
            <a:r>
              <a:rPr lang="en-GB" b="1" dirty="0"/>
              <a:t>WORLD RADIOCOMMUNICATION CONFERENCE 2015 (WRC-15)</a:t>
            </a:r>
            <a:r>
              <a:rPr lang="en-US" dirty="0"/>
              <a:t/>
            </a:r>
            <a:br>
              <a:rPr lang="en-US" dirty="0"/>
            </a:br>
            <a:endParaRPr lang="en-US" dirty="0"/>
          </a:p>
        </p:txBody>
      </p:sp>
      <p:sp>
        <p:nvSpPr>
          <p:cNvPr id="3" name="Subtitle 2"/>
          <p:cNvSpPr>
            <a:spLocks noGrp="1"/>
          </p:cNvSpPr>
          <p:nvPr>
            <p:ph type="subTitle" idx="1"/>
          </p:nvPr>
        </p:nvSpPr>
        <p:spPr>
          <a:xfrm>
            <a:off x="1371600" y="5105400"/>
            <a:ext cx="6400800" cy="1752600"/>
          </a:xfrm>
        </p:spPr>
        <p:txBody>
          <a:bodyPr/>
          <a:lstStyle/>
          <a:p>
            <a:r>
              <a:rPr lang="en-US" dirty="0" smtClean="0"/>
              <a:t>APAC CNS/SG17</a:t>
            </a:r>
          </a:p>
          <a:p>
            <a:r>
              <a:rPr lang="en-US" dirty="0" smtClean="0"/>
              <a:t>13-17 May 2013</a:t>
            </a:r>
            <a:endParaRPr lang="en-US" dirty="0"/>
          </a:p>
        </p:txBody>
      </p:sp>
    </p:spTree>
    <p:extLst>
      <p:ext uri="{BB962C8B-B14F-4D97-AF65-F5344CB8AC3E}">
        <p14:creationId xmlns:p14="http://schemas.microsoft.com/office/powerpoint/2010/main" val="631181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Unmanned aircraft systems (UAS) </a:t>
            </a:r>
            <a:endParaRPr lang="en-US" dirty="0"/>
          </a:p>
        </p:txBody>
      </p:sp>
      <p:sp>
        <p:nvSpPr>
          <p:cNvPr id="3" name="Content Placeholder 2"/>
          <p:cNvSpPr>
            <a:spLocks noGrp="1"/>
          </p:cNvSpPr>
          <p:nvPr>
            <p:ph idx="1"/>
          </p:nvPr>
        </p:nvSpPr>
        <p:spPr/>
        <p:txBody>
          <a:bodyPr>
            <a:normAutofit fontScale="32500" lnSpcReduction="20000"/>
          </a:bodyPr>
          <a:lstStyle/>
          <a:p>
            <a:r>
              <a:rPr lang="en-GB" dirty="0" smtClean="0"/>
              <a:t>Item 1.5</a:t>
            </a:r>
          </a:p>
          <a:p>
            <a:r>
              <a:rPr lang="en-GB" dirty="0" smtClean="0"/>
              <a:t>Unmanned </a:t>
            </a:r>
            <a:r>
              <a:rPr lang="en-GB" dirty="0"/>
              <a:t>aircraft systems (UAS) have great potential for innovative civil applications, provided that their operation does not introduce risks to the safety of life.</a:t>
            </a:r>
            <a:endParaRPr lang="en-US" dirty="0"/>
          </a:p>
          <a:p>
            <a:r>
              <a:rPr lang="en-GB" u="sng" dirty="0"/>
              <a:t>Taking into account Recommendations 1/12 and 1/13 of the 12</a:t>
            </a:r>
            <a:r>
              <a:rPr lang="en-GB" u="sng" baseline="30000" dirty="0"/>
              <a:t>th</a:t>
            </a:r>
            <a:r>
              <a:rPr lang="en-GB" u="sng" dirty="0"/>
              <a:t> Air Navigation Conference (November 2012) “</a:t>
            </a:r>
            <a:r>
              <a:rPr lang="en-GB" i="1" u="sng" dirty="0"/>
              <a:t>That ICAO … develop and implement a comprehensive aviation frequency spectrum strategy … which includes the following objectives: … clearly state in the strategy the need for aeronautical systems to operate in spectrum allocated to an appropriate aeronautical safety service</a:t>
            </a:r>
            <a:r>
              <a:rPr lang="en-GB" u="sng" dirty="0"/>
              <a:t>”; and “</a:t>
            </a:r>
            <a:r>
              <a:rPr lang="en-GB" i="1" u="sng" dirty="0"/>
              <a:t>That ICAO support studies in the International Telecommunication Union Radio Communication Sector (ITU-R) to determine what ITU regulatory actions are required to enable use of frequency bands allocated to the fixed satellite service for remotely piloted aircraft system command and control (C2) links to ensure consistency with ICAO technical and regulatory requirements for a safety service.</a:t>
            </a:r>
            <a:r>
              <a:rPr lang="en-GB" u="sng" dirty="0"/>
              <a:t>”:</a:t>
            </a:r>
            <a:endParaRPr lang="en-US" dirty="0"/>
          </a:p>
          <a:p>
            <a:r>
              <a:rPr lang="en-GB" dirty="0"/>
              <a:t>In order to support the use of FSS systems for UAS CNPC links </a:t>
            </a:r>
            <a:r>
              <a:rPr lang="en-GB" u="sng" dirty="0"/>
              <a:t>in non-segregated airspace</a:t>
            </a:r>
            <a:r>
              <a:rPr lang="en-GB" dirty="0"/>
              <a:t>, the technical and regulatory actions identified by studies under </a:t>
            </a:r>
            <a:r>
              <a:rPr lang="en-GB" b="1" dirty="0"/>
              <a:t>Resolution 153</a:t>
            </a:r>
            <a:r>
              <a:rPr lang="en-GB" dirty="0"/>
              <a:t> (WRC-12) must</a:t>
            </a:r>
            <a:r>
              <a:rPr lang="en-GB" u="sng" dirty="0"/>
              <a:t> be consistent with the above Recommendations, and</a:t>
            </a:r>
            <a:r>
              <a:rPr lang="en-GB" dirty="0"/>
              <a:t> satisfy the following conditions:</a:t>
            </a:r>
            <a:endParaRPr lang="en-US" dirty="0"/>
          </a:p>
          <a:p>
            <a:r>
              <a:rPr lang="en-GB" dirty="0"/>
              <a:t>That the technical and regulatory actions should be limited to the case of UAS using satellites, as studied, and not set a precedent that puts other aeronautical safety services at risk.</a:t>
            </a:r>
            <a:endParaRPr lang="en-US" dirty="0"/>
          </a:p>
          <a:p>
            <a:r>
              <a:rPr lang="en-GB" dirty="0"/>
              <a:t>1.	That the technical and regulatory actions should be limited to the case of UAS using satellites, as studied, and not set a precedent that puts other aeronautical safety services at risk.</a:t>
            </a:r>
            <a:endParaRPr lang="en-US" dirty="0"/>
          </a:p>
          <a:p>
            <a:r>
              <a:rPr lang="en-GB" dirty="0"/>
              <a:t>2.	That all frequency bands which carry aeronautical safety communications need to be clearly identified in the Radio Regulations.</a:t>
            </a:r>
            <a:endParaRPr lang="en-US" dirty="0"/>
          </a:p>
          <a:p>
            <a:r>
              <a:rPr lang="en-GB" dirty="0"/>
              <a:t>3.	That the assignments and use of the relevant frequency bands have to be consistent with article </a:t>
            </a:r>
            <a:r>
              <a:rPr lang="en-GB" b="1" dirty="0"/>
              <a:t>4.10</a:t>
            </a:r>
            <a:r>
              <a:rPr lang="en-GB" dirty="0"/>
              <a:t> of the Radio Regulations which recognizes that safety services require special measures to ensure their freedom from harmful interference.</a:t>
            </a:r>
            <a:endParaRPr lang="en-US" dirty="0"/>
          </a:p>
          <a:p>
            <a:r>
              <a:rPr lang="en-GB" dirty="0"/>
              <a:t>4.	Knowledge that any assignment operating in those frequency bands</a:t>
            </a:r>
            <a:r>
              <a:rPr lang="en-GB" u="sng" dirty="0"/>
              <a:t>:</a:t>
            </a:r>
            <a:endParaRPr lang="en-US" dirty="0"/>
          </a:p>
          <a:p>
            <a:pPr lvl="0"/>
            <a:r>
              <a:rPr lang="en-GB" u="sng" dirty="0"/>
              <a:t>is in conformity with technical criteria of the Radio Regulations,</a:t>
            </a:r>
            <a:endParaRPr lang="en-US" dirty="0"/>
          </a:p>
          <a:p>
            <a:pPr lvl="0"/>
            <a:r>
              <a:rPr lang="en-GB" dirty="0"/>
              <a:t>has been successfully co-ordinated</a:t>
            </a:r>
            <a:r>
              <a:rPr lang="en-GB" u="sng" dirty="0"/>
              <a:t>, including cases where co-ordination was not completed but the ITU examination of probability of harmful interference resulted in a favourable finding,</a:t>
            </a:r>
            <a:r>
              <a:rPr lang="en-GB" dirty="0"/>
              <a:t> </a:t>
            </a:r>
            <a:r>
              <a:rPr lang="en-GB" strike="sngStrike" dirty="0"/>
              <a:t>under article 9 of the radio regulations (</a:t>
            </a:r>
            <a:r>
              <a:rPr lang="en-GB" strike="sngStrike" dirty="0" err="1"/>
              <a:t>e.g.</a:t>
            </a:r>
            <a:r>
              <a:rPr lang="en-GB" u="sng" dirty="0" err="1"/>
              <a:t>or</a:t>
            </a:r>
            <a:r>
              <a:rPr lang="en-GB" dirty="0"/>
              <a:t> any caveats placed on that assignment have been addressed and resolved</a:t>
            </a:r>
            <a:r>
              <a:rPr lang="en-GB" strike="sngStrike" dirty="0"/>
              <a:t>)</a:t>
            </a:r>
            <a:r>
              <a:rPr lang="en-GB" dirty="0"/>
              <a:t> </a:t>
            </a:r>
            <a:r>
              <a:rPr lang="en-GB" u="sng" dirty="0"/>
              <a:t>such that the assignment is able to satisfy the requirements to provide BLOS communications for UAS, and</a:t>
            </a:r>
            <a:endParaRPr lang="en-US" dirty="0"/>
          </a:p>
          <a:p>
            <a:pPr lvl="0"/>
            <a:r>
              <a:rPr lang="en-GB" u="sng" dirty="0"/>
              <a:t>has been recorded in the International Master Frequency Register</a:t>
            </a:r>
            <a:r>
              <a:rPr lang="en-GB" dirty="0"/>
              <a:t>.</a:t>
            </a:r>
            <a:endParaRPr lang="en-US" dirty="0"/>
          </a:p>
          <a:p>
            <a:r>
              <a:rPr lang="en-GB" strike="sngStrike" dirty="0"/>
              <a:t>5.	That all assignments used by satellite systems for the provision of UAS CNPC links are registered with favourable findings in the master international frequency register.</a:t>
            </a:r>
            <a:r>
              <a:rPr lang="en-GB" dirty="0"/>
              <a:t>   </a:t>
            </a:r>
            <a:endParaRPr lang="en-US" dirty="0"/>
          </a:p>
          <a:p>
            <a:r>
              <a:rPr lang="en-GB" strike="sngStrike" dirty="0"/>
              <a:t>6</a:t>
            </a:r>
            <a:r>
              <a:rPr lang="en-GB" u="sng" dirty="0"/>
              <a:t>5</a:t>
            </a:r>
            <a:r>
              <a:rPr lang="en-GB" dirty="0"/>
              <a:t>.	That interference to systems is reported in a transparent manner and addressed in the appropriate timescale.</a:t>
            </a:r>
            <a:endParaRPr lang="en-US" dirty="0"/>
          </a:p>
          <a:p>
            <a:r>
              <a:rPr lang="en-GB" strike="sngStrike" dirty="0"/>
              <a:t>7</a:t>
            </a:r>
            <a:r>
              <a:rPr lang="en-GB" u="sng" dirty="0"/>
              <a:t>6</a:t>
            </a:r>
            <a:r>
              <a:rPr lang="en-GB" dirty="0"/>
              <a:t>.	That realistic worst case conditions, </a:t>
            </a:r>
            <a:r>
              <a:rPr lang="en-GB" strike="sngStrike" dirty="0"/>
              <a:t>with the inclusion </a:t>
            </a:r>
            <a:r>
              <a:rPr lang="en-GB" u="sng" dirty="0"/>
              <a:t>including</a:t>
            </a:r>
            <a:r>
              <a:rPr lang="en-GB" dirty="0"/>
              <a:t> </a:t>
            </a:r>
            <a:r>
              <a:rPr lang="en-GB" strike="sngStrike" dirty="0"/>
              <a:t>of </a:t>
            </a:r>
            <a:r>
              <a:rPr lang="en-GB" dirty="0"/>
              <a:t>a</a:t>
            </a:r>
            <a:r>
              <a:rPr lang="en-GB" u="sng" dirty="0"/>
              <a:t>n</a:t>
            </a:r>
            <a:r>
              <a:rPr lang="en-GB" dirty="0"/>
              <a:t> </a:t>
            </a:r>
            <a:r>
              <a:rPr lang="en-GB" u="sng" dirty="0"/>
              <a:t>appropriate</a:t>
            </a:r>
            <a:r>
              <a:rPr lang="en-GB" dirty="0"/>
              <a:t> safety margin can be applied during compatibility studies.</a:t>
            </a:r>
            <a:endParaRPr lang="en-US" dirty="0"/>
          </a:p>
          <a:p>
            <a:r>
              <a:rPr lang="en-GB" strike="sngStrike" dirty="0"/>
              <a:t>8</a:t>
            </a:r>
            <a:r>
              <a:rPr lang="en-GB" u="sng" dirty="0"/>
              <a:t>7</a:t>
            </a:r>
            <a:r>
              <a:rPr lang="en-GB" dirty="0"/>
              <a:t>	That any operational considerations for UAS will be handled in ICAO and not in the ITU.</a:t>
            </a:r>
            <a:endParaRPr lang="en-US" dirty="0"/>
          </a:p>
          <a:p>
            <a:endParaRPr lang="en-US" dirty="0"/>
          </a:p>
        </p:txBody>
      </p:sp>
    </p:spTree>
    <p:extLst>
      <p:ext uri="{BB962C8B-B14F-4D97-AF65-F5344CB8AC3E}">
        <p14:creationId xmlns:p14="http://schemas.microsoft.com/office/powerpoint/2010/main" val="163807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fixed satellite service </a:t>
            </a:r>
            <a:endParaRPr lang="en-US" dirty="0"/>
          </a:p>
        </p:txBody>
      </p:sp>
      <p:sp>
        <p:nvSpPr>
          <p:cNvPr id="3" name="Content Placeholder 2"/>
          <p:cNvSpPr>
            <a:spLocks noGrp="1"/>
          </p:cNvSpPr>
          <p:nvPr>
            <p:ph idx="1"/>
          </p:nvPr>
        </p:nvSpPr>
        <p:spPr/>
        <p:txBody>
          <a:bodyPr/>
          <a:lstStyle/>
          <a:p>
            <a:r>
              <a:rPr lang="en-GB" dirty="0" smtClean="0"/>
              <a:t>Item 1.6</a:t>
            </a:r>
          </a:p>
          <a:p>
            <a:r>
              <a:rPr lang="en-GB" dirty="0" smtClean="0"/>
              <a:t>To </a:t>
            </a:r>
            <a:r>
              <a:rPr lang="en-GB" dirty="0"/>
              <a:t>oppose any new fixed satellite service allocation unless it has been demonstrated through agreed studies that there will be no impact on aviation use of the relevant frequency band.</a:t>
            </a:r>
            <a:endParaRPr lang="en-US" dirty="0"/>
          </a:p>
          <a:p>
            <a:endParaRPr lang="en-US" dirty="0"/>
          </a:p>
        </p:txBody>
      </p:sp>
    </p:spTree>
    <p:extLst>
      <p:ext uri="{BB962C8B-B14F-4D97-AF65-F5344CB8AC3E}">
        <p14:creationId xmlns:p14="http://schemas.microsoft.com/office/powerpoint/2010/main" val="1103434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5091 – 5150 MHz </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Item 1.7</a:t>
            </a:r>
          </a:p>
          <a:p>
            <a:r>
              <a:rPr lang="en-GB" dirty="0" smtClean="0"/>
              <a:t>Support </a:t>
            </a:r>
            <a:r>
              <a:rPr lang="en-GB" dirty="0"/>
              <a:t>the removal of date limitations on the fixed satellite service (FSS) allocation in the frequency band 5091 – 5150 MHz subject to:</a:t>
            </a:r>
            <a:endParaRPr lang="en-US" dirty="0"/>
          </a:p>
          <a:p>
            <a:pPr lvl="1"/>
            <a:r>
              <a:rPr lang="en-GB" dirty="0"/>
              <a:t>the retention of the aeronautical protections contained in Resolution </a:t>
            </a:r>
            <a:r>
              <a:rPr lang="en-GB" b="1" dirty="0"/>
              <a:t>114</a:t>
            </a:r>
            <a:r>
              <a:rPr lang="en-GB" dirty="0"/>
              <a:t> (WRC-12).  </a:t>
            </a:r>
            <a:endParaRPr lang="en-US" dirty="0"/>
          </a:p>
          <a:p>
            <a:pPr lvl="1"/>
            <a:r>
              <a:rPr lang="en-GB" dirty="0"/>
              <a:t>improving the flexibility for managing the allowed FSS satellite noise temperature increase by the aeronautical mobile (R) and aeronautical </a:t>
            </a:r>
            <a:r>
              <a:rPr lang="en-GB" dirty="0" err="1"/>
              <a:t>radionavigation</a:t>
            </a:r>
            <a:r>
              <a:rPr lang="en-GB" dirty="0"/>
              <a:t> services operating in the band 5 091-5 150 </a:t>
            </a:r>
            <a:r>
              <a:rPr lang="en-GB" dirty="0" err="1"/>
              <a:t>MHz</a:t>
            </a:r>
            <a:r>
              <a:rPr lang="en-GB" i="1" dirty="0" err="1"/>
              <a:t>.</a:t>
            </a:r>
            <a:endParaRPr lang="en-US" dirty="0"/>
          </a:p>
          <a:p>
            <a:endParaRPr lang="en-US" dirty="0"/>
          </a:p>
        </p:txBody>
      </p:sp>
    </p:spTree>
    <p:extLst>
      <p:ext uri="{BB962C8B-B14F-4D97-AF65-F5344CB8AC3E}">
        <p14:creationId xmlns:p14="http://schemas.microsoft.com/office/powerpoint/2010/main" val="386233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24.25 – 24.65 GHz</a:t>
            </a:r>
            <a:endParaRPr lang="en-US" dirty="0"/>
          </a:p>
        </p:txBody>
      </p:sp>
      <p:sp>
        <p:nvSpPr>
          <p:cNvPr id="3" name="Content Placeholder 2"/>
          <p:cNvSpPr>
            <a:spLocks noGrp="1"/>
          </p:cNvSpPr>
          <p:nvPr>
            <p:ph idx="1"/>
          </p:nvPr>
        </p:nvSpPr>
        <p:spPr/>
        <p:txBody>
          <a:bodyPr/>
          <a:lstStyle/>
          <a:p>
            <a:r>
              <a:rPr lang="en-GB" dirty="0" smtClean="0"/>
              <a:t>Item 1.10</a:t>
            </a:r>
          </a:p>
          <a:p>
            <a:r>
              <a:rPr lang="en-GB" dirty="0" smtClean="0"/>
              <a:t>To </a:t>
            </a:r>
            <a:r>
              <a:rPr lang="en-GB" dirty="0"/>
              <a:t>oppose any new mobile satellite service allocation unless it has been demonstrated through agreed studies that there will be no impact on aviation use in the 24.25 – 24.65 GHz frequency band in Regions 2 and 3.</a:t>
            </a:r>
            <a:endParaRPr lang="en-US" dirty="0"/>
          </a:p>
          <a:p>
            <a:endParaRPr lang="en-US" dirty="0"/>
          </a:p>
        </p:txBody>
      </p:sp>
    </p:spTree>
    <p:extLst>
      <p:ext uri="{BB962C8B-B14F-4D97-AF65-F5344CB8AC3E}">
        <p14:creationId xmlns:p14="http://schemas.microsoft.com/office/powerpoint/2010/main" val="3121860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8 750 – 8 850 MHz</a:t>
            </a:r>
            <a:endParaRPr lang="en-US" dirty="0"/>
          </a:p>
        </p:txBody>
      </p:sp>
      <p:sp>
        <p:nvSpPr>
          <p:cNvPr id="3" name="Content Placeholder 2"/>
          <p:cNvSpPr>
            <a:spLocks noGrp="1"/>
          </p:cNvSpPr>
          <p:nvPr>
            <p:ph idx="1"/>
          </p:nvPr>
        </p:nvSpPr>
        <p:spPr/>
        <p:txBody>
          <a:bodyPr/>
          <a:lstStyle/>
          <a:p>
            <a:r>
              <a:rPr lang="en-GB" dirty="0" smtClean="0"/>
              <a:t>Item 1.11</a:t>
            </a:r>
          </a:p>
          <a:p>
            <a:r>
              <a:rPr lang="en-GB" dirty="0" smtClean="0"/>
              <a:t>To </a:t>
            </a:r>
            <a:r>
              <a:rPr lang="en-GB" dirty="0"/>
              <a:t>oppose any new </a:t>
            </a:r>
            <a:r>
              <a:rPr lang="en-GB" u="sng" dirty="0"/>
              <a:t>allocation to the</a:t>
            </a:r>
            <a:r>
              <a:rPr lang="en-GB" dirty="0"/>
              <a:t> Earth exploration-satellite service </a:t>
            </a:r>
            <a:r>
              <a:rPr lang="en-GB" strike="sngStrike" dirty="0"/>
              <a:t>allocation</a:t>
            </a:r>
            <a:r>
              <a:rPr lang="en-GB" dirty="0"/>
              <a:t>, unless it has been demonstrated through agreed studies that there will be no impact on aviation use in the frequency band 8 750 – 8 850 </a:t>
            </a:r>
            <a:r>
              <a:rPr lang="en-GB" dirty="0" err="1"/>
              <a:t>MHz.</a:t>
            </a:r>
            <a:endParaRPr lang="en-US" dirty="0"/>
          </a:p>
          <a:p>
            <a:endParaRPr lang="en-US" dirty="0"/>
          </a:p>
        </p:txBody>
      </p:sp>
    </p:spTree>
    <p:extLst>
      <p:ext uri="{BB962C8B-B14F-4D97-AF65-F5344CB8AC3E}">
        <p14:creationId xmlns:p14="http://schemas.microsoft.com/office/powerpoint/2010/main" val="998985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9 000 – 9 200 MHz </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Item 1.12</a:t>
            </a:r>
          </a:p>
          <a:p>
            <a:r>
              <a:rPr lang="en-GB" dirty="0" smtClean="0"/>
              <a:t>Oppose </a:t>
            </a:r>
            <a:r>
              <a:rPr lang="en-GB" dirty="0"/>
              <a:t>any allocation to the Earth exploration-satellite service in the frequency band 9 000 – 9 200 MHz unless:-</a:t>
            </a:r>
            <a:endParaRPr lang="en-US" dirty="0"/>
          </a:p>
          <a:p>
            <a:pPr lvl="0"/>
            <a:r>
              <a:rPr lang="en-GB" dirty="0"/>
              <a:t>it has been demonstrated through agreed studies that there will be no impact on aviation use.</a:t>
            </a:r>
            <a:endParaRPr lang="en-US" dirty="0"/>
          </a:p>
          <a:p>
            <a:pPr lvl="0"/>
            <a:r>
              <a:rPr lang="en-GB" dirty="0"/>
              <a:t>no additional constraints are placed on the use of the frequency band by aeronautical systems </a:t>
            </a:r>
            <a:endParaRPr lang="en-US" dirty="0"/>
          </a:p>
          <a:p>
            <a:r>
              <a:rPr lang="en-GB" dirty="0"/>
              <a:t>No change to Nos. </a:t>
            </a:r>
            <a:r>
              <a:rPr lang="en-GB" b="1" dirty="0"/>
              <a:t>5.337</a:t>
            </a:r>
            <a:r>
              <a:rPr lang="en-GB" dirty="0"/>
              <a:t>, </a:t>
            </a:r>
            <a:r>
              <a:rPr lang="en-GB" b="1" dirty="0"/>
              <a:t>5.427</a:t>
            </a:r>
            <a:r>
              <a:rPr lang="en-GB" dirty="0"/>
              <a:t>, </a:t>
            </a:r>
            <a:r>
              <a:rPr lang="en-GB" b="1" dirty="0"/>
              <a:t>5.474</a:t>
            </a:r>
            <a:r>
              <a:rPr lang="en-GB" dirty="0"/>
              <a:t> and </a:t>
            </a:r>
            <a:r>
              <a:rPr lang="en-GB" b="1" dirty="0"/>
              <a:t>5.475</a:t>
            </a:r>
            <a:r>
              <a:rPr lang="en-GB" dirty="0"/>
              <a:t>. </a:t>
            </a:r>
            <a:endParaRPr lang="en-US" dirty="0"/>
          </a:p>
          <a:p>
            <a:endParaRPr lang="en-US" dirty="0"/>
          </a:p>
        </p:txBody>
      </p:sp>
    </p:spTree>
    <p:extLst>
      <p:ext uri="{BB962C8B-B14F-4D97-AF65-F5344CB8AC3E}">
        <p14:creationId xmlns:p14="http://schemas.microsoft.com/office/powerpoint/2010/main" val="3477490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 frequencies’ protection</a:t>
            </a:r>
            <a:endParaRPr lang="en-US" dirty="0"/>
          </a:p>
        </p:txBody>
      </p:sp>
      <p:sp>
        <p:nvSpPr>
          <p:cNvPr id="3" name="Content Placeholder 2"/>
          <p:cNvSpPr>
            <a:spLocks noGrp="1"/>
          </p:cNvSpPr>
          <p:nvPr>
            <p:ph idx="1"/>
          </p:nvPr>
        </p:nvSpPr>
        <p:spPr/>
        <p:txBody>
          <a:bodyPr/>
          <a:lstStyle/>
          <a:p>
            <a:r>
              <a:rPr lang="en-GB" dirty="0" smtClean="0"/>
              <a:t>Item 1.16</a:t>
            </a:r>
          </a:p>
          <a:p>
            <a:r>
              <a:rPr lang="en-GB" dirty="0" smtClean="0"/>
              <a:t>To </a:t>
            </a:r>
            <a:r>
              <a:rPr lang="en-GB" dirty="0"/>
              <a:t>ensure that any change to the regulatory provisions and spectrum allocations resulting from this agenda item do not adversely impact on the capability of search and rescue aircraft to effectively communicate with vessels during disaster relief operations.</a:t>
            </a:r>
            <a:endParaRPr lang="en-US" dirty="0"/>
          </a:p>
          <a:p>
            <a:endParaRPr lang="en-US" dirty="0"/>
          </a:p>
        </p:txBody>
      </p:sp>
    </p:spTree>
    <p:extLst>
      <p:ext uri="{BB962C8B-B14F-4D97-AF65-F5344CB8AC3E}">
        <p14:creationId xmlns:p14="http://schemas.microsoft.com/office/powerpoint/2010/main" val="1098687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WAIC systems </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Item 1.17</a:t>
            </a:r>
          </a:p>
          <a:p>
            <a:r>
              <a:rPr lang="en-GB" dirty="0" smtClean="0"/>
              <a:t>Support </a:t>
            </a:r>
            <a:r>
              <a:rPr lang="en-GB" dirty="0"/>
              <a:t>any necessary additional </a:t>
            </a:r>
            <a:r>
              <a:rPr lang="en-GB" u="sng" dirty="0"/>
              <a:t>global</a:t>
            </a:r>
            <a:r>
              <a:rPr lang="en-GB" dirty="0"/>
              <a:t> aeronautical mobile (route) service allocation required to facilitate the implementation of WAIC, provided technical studies show that WAIC systems will not cause harmful interference to existing or planned aeronautical systems </a:t>
            </a:r>
            <a:r>
              <a:rPr lang="en-GB" u="sng" dirty="0"/>
              <a:t>operating</a:t>
            </a:r>
            <a:r>
              <a:rPr lang="en-GB" dirty="0"/>
              <a:t> in </a:t>
            </a:r>
            <a:r>
              <a:rPr lang="en-GB" u="sng" dirty="0"/>
              <a:t>frequency bands allocated to aeronautical safety services</a:t>
            </a:r>
            <a:r>
              <a:rPr lang="en-GB" dirty="0"/>
              <a:t> </a:t>
            </a:r>
            <a:r>
              <a:rPr lang="en-GB" strike="sngStrike" dirty="0"/>
              <a:t>the aeronautical bands</a:t>
            </a:r>
            <a:r>
              <a:rPr lang="en-GB" dirty="0"/>
              <a:t>. </a:t>
            </a:r>
            <a:endParaRPr lang="en-US" dirty="0"/>
          </a:p>
          <a:p>
            <a:endParaRPr lang="en-US" dirty="0"/>
          </a:p>
        </p:txBody>
      </p:sp>
    </p:spTree>
    <p:extLst>
      <p:ext uri="{BB962C8B-B14F-4D97-AF65-F5344CB8AC3E}">
        <p14:creationId xmlns:p14="http://schemas.microsoft.com/office/powerpoint/2010/main" val="323996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fixed-satellite service earth stations within the band 3 400 – 4 200 MHz</a:t>
            </a:r>
            <a:endParaRPr lang="en-US" dirty="0"/>
          </a:p>
        </p:txBody>
      </p:sp>
      <p:sp>
        <p:nvSpPr>
          <p:cNvPr id="3" name="Content Placeholder 2"/>
          <p:cNvSpPr>
            <a:spLocks noGrp="1"/>
          </p:cNvSpPr>
          <p:nvPr>
            <p:ph idx="1"/>
          </p:nvPr>
        </p:nvSpPr>
        <p:spPr/>
        <p:txBody>
          <a:bodyPr>
            <a:normAutofit lnSpcReduction="10000"/>
          </a:bodyPr>
          <a:lstStyle/>
          <a:p>
            <a:r>
              <a:rPr lang="en-GB" dirty="0" smtClean="0"/>
              <a:t>Item 4</a:t>
            </a:r>
          </a:p>
          <a:p>
            <a:r>
              <a:rPr lang="en-GB" dirty="0" smtClean="0"/>
              <a:t>Consideration </a:t>
            </a:r>
            <a:r>
              <a:rPr lang="en-GB" dirty="0"/>
              <a:t>of technical and regulatory actions in order to support existing and future operation of fixed-satellite service earth stations within the band 3 400 – 4 200 MHz, as an aid to the safe operation of aircraft and reliable distribution of meteorological information in some countries in Region </a:t>
            </a:r>
            <a:r>
              <a:rPr lang="en-GB" dirty="0" smtClean="0"/>
              <a:t>1</a:t>
            </a:r>
          </a:p>
          <a:p>
            <a:r>
              <a:rPr lang="en-GB" dirty="0" smtClean="0"/>
              <a:t>Possibly extend to APAC region</a:t>
            </a:r>
            <a:endParaRPr lang="en-US" dirty="0"/>
          </a:p>
        </p:txBody>
      </p:sp>
    </p:spTree>
    <p:extLst>
      <p:ext uri="{BB962C8B-B14F-4D97-AF65-F5344CB8AC3E}">
        <p14:creationId xmlns:p14="http://schemas.microsoft.com/office/powerpoint/2010/main" val="225801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406 – 406.1 MHz</a:t>
            </a:r>
            <a:endParaRPr lang="en-US" dirty="0"/>
          </a:p>
        </p:txBody>
      </p:sp>
      <p:sp>
        <p:nvSpPr>
          <p:cNvPr id="3" name="Content Placeholder 2"/>
          <p:cNvSpPr>
            <a:spLocks noGrp="1"/>
          </p:cNvSpPr>
          <p:nvPr>
            <p:ph idx="1"/>
          </p:nvPr>
        </p:nvSpPr>
        <p:spPr/>
        <p:txBody>
          <a:bodyPr/>
          <a:lstStyle/>
          <a:p>
            <a:r>
              <a:rPr lang="en-GB" dirty="0" smtClean="0"/>
              <a:t>Item 9.1.1</a:t>
            </a:r>
          </a:p>
          <a:p>
            <a:r>
              <a:rPr lang="en-GB" dirty="0" smtClean="0"/>
              <a:t>Support </a:t>
            </a:r>
            <a:r>
              <a:rPr lang="en-GB" strike="sngStrike" dirty="0"/>
              <a:t>any proposals for</a:t>
            </a:r>
            <a:r>
              <a:rPr lang="en-GB" dirty="0"/>
              <a:t> increased protection of COSPAS-SARSAT system in the frequency band 406 – 406.1 </a:t>
            </a:r>
            <a:r>
              <a:rPr lang="en-GB" dirty="0" err="1"/>
              <a:t>MHz.</a:t>
            </a:r>
            <a:r>
              <a:rPr lang="en-GB" dirty="0"/>
              <a:t> </a:t>
            </a:r>
            <a:endParaRPr lang="en-US" dirty="0"/>
          </a:p>
          <a:p>
            <a:endParaRPr lang="en-US" dirty="0"/>
          </a:p>
        </p:txBody>
      </p:sp>
    </p:spTree>
    <p:extLst>
      <p:ext uri="{BB962C8B-B14F-4D97-AF65-F5344CB8AC3E}">
        <p14:creationId xmlns:p14="http://schemas.microsoft.com/office/powerpoint/2010/main" val="4206019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WORLD RADIOCOMMUNICATION CONFERENCE</a:t>
            </a:r>
            <a:endParaRPr lang="en-US" dirty="0"/>
          </a:p>
        </p:txBody>
      </p:sp>
      <p:sp>
        <p:nvSpPr>
          <p:cNvPr id="3" name="Content Placeholder 2"/>
          <p:cNvSpPr>
            <a:spLocks noGrp="1"/>
          </p:cNvSpPr>
          <p:nvPr>
            <p:ph idx="1"/>
          </p:nvPr>
        </p:nvSpPr>
        <p:spPr/>
        <p:txBody>
          <a:bodyPr/>
          <a:lstStyle/>
          <a:p>
            <a:r>
              <a:rPr lang="en-US" dirty="0" smtClean="0"/>
              <a:t>Next WRC</a:t>
            </a:r>
          </a:p>
          <a:p>
            <a:pPr lvl="1"/>
            <a:r>
              <a:rPr lang="en-US" dirty="0" smtClean="0"/>
              <a:t>Nov. 2015</a:t>
            </a:r>
          </a:p>
          <a:p>
            <a:r>
              <a:rPr lang="en-US" dirty="0" smtClean="0"/>
              <a:t>ICAO </a:t>
            </a:r>
          </a:p>
          <a:p>
            <a:pPr lvl="1"/>
            <a:r>
              <a:rPr lang="en-US" dirty="0" smtClean="0"/>
              <a:t>privileged </a:t>
            </a:r>
            <a:r>
              <a:rPr lang="en-US" dirty="0"/>
              <a:t>position at </a:t>
            </a:r>
            <a:r>
              <a:rPr lang="en-US" dirty="0" smtClean="0"/>
              <a:t>WRCs</a:t>
            </a:r>
          </a:p>
          <a:p>
            <a:pPr lvl="1"/>
            <a:r>
              <a:rPr lang="en-US" dirty="0"/>
              <a:t>Position at </a:t>
            </a:r>
            <a:r>
              <a:rPr lang="en-US" dirty="0" smtClean="0"/>
              <a:t>WRCs </a:t>
            </a:r>
            <a:r>
              <a:rPr lang="en-US" dirty="0"/>
              <a:t>reflects the coordinated requirements of the international civil aviation </a:t>
            </a:r>
            <a:r>
              <a:rPr lang="en-US" dirty="0" smtClean="0"/>
              <a:t>community</a:t>
            </a:r>
          </a:p>
          <a:p>
            <a:pPr lvl="1"/>
            <a:endParaRPr lang="en-US" dirty="0"/>
          </a:p>
        </p:txBody>
      </p:sp>
    </p:spTree>
    <p:extLst>
      <p:ext uri="{BB962C8B-B14F-4D97-AF65-F5344CB8AC3E}">
        <p14:creationId xmlns:p14="http://schemas.microsoft.com/office/powerpoint/2010/main" val="195922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definitions of </a:t>
            </a:r>
            <a:r>
              <a:rPr lang="en-GB" b="1" i="1" dirty="0"/>
              <a:t>fixed service, fixed station </a:t>
            </a:r>
            <a:r>
              <a:rPr lang="en-GB" b="1" dirty="0"/>
              <a:t>and </a:t>
            </a:r>
            <a:r>
              <a:rPr lang="en-GB" b="1" i="1" dirty="0"/>
              <a:t>mobile station</a:t>
            </a:r>
            <a:endParaRPr lang="en-US" dirty="0"/>
          </a:p>
        </p:txBody>
      </p:sp>
      <p:sp>
        <p:nvSpPr>
          <p:cNvPr id="3" name="Content Placeholder 2"/>
          <p:cNvSpPr>
            <a:spLocks noGrp="1"/>
          </p:cNvSpPr>
          <p:nvPr>
            <p:ph idx="1"/>
          </p:nvPr>
        </p:nvSpPr>
        <p:spPr/>
        <p:txBody>
          <a:bodyPr/>
          <a:lstStyle/>
          <a:p>
            <a:r>
              <a:rPr lang="en-US" dirty="0" smtClean="0"/>
              <a:t>Item 9.1.6</a:t>
            </a:r>
          </a:p>
          <a:p>
            <a:r>
              <a:rPr lang="en-US" dirty="0" smtClean="0"/>
              <a:t>Ensure </a:t>
            </a:r>
            <a:r>
              <a:rPr lang="en-US" dirty="0"/>
              <a:t>that any change to the definitions as a result of a review of the studies referenced in Resolution </a:t>
            </a:r>
            <a:r>
              <a:rPr lang="en-US" b="1" dirty="0"/>
              <a:t>957</a:t>
            </a:r>
            <a:r>
              <a:rPr lang="en-US" dirty="0"/>
              <a:t> do not adversely impact aviation</a:t>
            </a:r>
            <a:r>
              <a:rPr lang="en-GB" dirty="0"/>
              <a:t>. </a:t>
            </a:r>
            <a:endParaRPr lang="en-US" dirty="0"/>
          </a:p>
          <a:p>
            <a:endParaRPr lang="en-US" dirty="0"/>
          </a:p>
        </p:txBody>
      </p:sp>
    </p:spTree>
    <p:extLst>
      <p:ext uri="{BB962C8B-B14F-4D97-AF65-F5344CB8AC3E}">
        <p14:creationId xmlns:p14="http://schemas.microsoft.com/office/powerpoint/2010/main" val="3564228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Draft Conclusion 17/x – Support for ICAO Position in WRC-15</a:t>
            </a: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normAutofit/>
          </a:bodyPr>
          <a:lstStyle/>
          <a:p>
            <a:r>
              <a:rPr lang="en-US" dirty="0" smtClean="0"/>
              <a:t>That</a:t>
            </a:r>
            <a:r>
              <a:rPr lang="en-US" dirty="0"/>
              <a:t>, States be urged to</a:t>
            </a:r>
            <a:endParaRPr lang="en-US" dirty="0" smtClean="0">
              <a:effectLst/>
            </a:endParaRPr>
          </a:p>
          <a:p>
            <a:pPr marL="0" indent="0">
              <a:buNone/>
            </a:pPr>
            <a:r>
              <a:rPr lang="en-US" dirty="0"/>
              <a:t> </a:t>
            </a:r>
            <a:endParaRPr lang="en-US" dirty="0" smtClean="0">
              <a:effectLst/>
            </a:endParaRPr>
          </a:p>
          <a:p>
            <a:pPr lvl="1"/>
            <a:r>
              <a:rPr lang="en-US" dirty="0"/>
              <a:t>Work with national radio regulators to secure a national/APT position in line with that of ICAO; and</a:t>
            </a:r>
            <a:endParaRPr lang="en-US" dirty="0" smtClean="0">
              <a:effectLst/>
            </a:endParaRPr>
          </a:p>
          <a:p>
            <a:pPr marL="400050" lvl="1" indent="0">
              <a:buNone/>
            </a:pPr>
            <a:endParaRPr lang="en-US" dirty="0" smtClean="0">
              <a:effectLst/>
            </a:endParaRPr>
          </a:p>
          <a:p>
            <a:pPr lvl="1"/>
            <a:r>
              <a:rPr lang="en-US" dirty="0"/>
              <a:t>Where possible actively participate in the preparation work at regional and global platforms such as APT-APG, ITU-R and other bodies.</a:t>
            </a:r>
            <a:endParaRPr lang="en-US" dirty="0" smtClean="0">
              <a:effectLst/>
            </a:endParaRPr>
          </a:p>
          <a:p>
            <a:endParaRPr lang="en-US" dirty="0"/>
          </a:p>
        </p:txBody>
      </p:sp>
    </p:spTree>
    <p:extLst>
      <p:ext uri="{BB962C8B-B14F-4D97-AF65-F5344CB8AC3E}">
        <p14:creationId xmlns:p14="http://schemas.microsoft.com/office/powerpoint/2010/main" val="3208152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WRC 2015</a:t>
            </a:r>
            <a:endParaRPr lang="en-US" dirty="0"/>
          </a:p>
        </p:txBody>
      </p:sp>
      <p:sp>
        <p:nvSpPr>
          <p:cNvPr id="3" name="Content Placeholder 2"/>
          <p:cNvSpPr>
            <a:spLocks noGrp="1"/>
          </p:cNvSpPr>
          <p:nvPr>
            <p:ph idx="1"/>
          </p:nvPr>
        </p:nvSpPr>
        <p:spPr/>
        <p:txBody>
          <a:bodyPr>
            <a:normAutofit/>
          </a:bodyPr>
          <a:lstStyle/>
          <a:p>
            <a:r>
              <a:rPr lang="en-US" dirty="0"/>
              <a:t>ever-increasing </a:t>
            </a:r>
            <a:r>
              <a:rPr lang="en-US" dirty="0" smtClean="0"/>
              <a:t>competition</a:t>
            </a:r>
          </a:p>
          <a:p>
            <a:r>
              <a:rPr lang="en-US" dirty="0" smtClean="0"/>
              <a:t>even </a:t>
            </a:r>
            <a:r>
              <a:rPr lang="en-US" dirty="0"/>
              <a:t>danger of loss of some of </a:t>
            </a:r>
            <a:r>
              <a:rPr lang="en-US" dirty="0" smtClean="0"/>
              <a:t>aviation’s allocations </a:t>
            </a:r>
            <a:r>
              <a:rPr lang="en-US" dirty="0"/>
              <a:t>within the limited available </a:t>
            </a:r>
            <a:r>
              <a:rPr lang="en-US" dirty="0" smtClean="0"/>
              <a:t>spectrum</a:t>
            </a:r>
          </a:p>
          <a:p>
            <a:r>
              <a:rPr lang="en-US" dirty="0" smtClean="0"/>
              <a:t>industry participation has almost doubled, </a:t>
            </a:r>
            <a:r>
              <a:rPr lang="en-US" dirty="0"/>
              <a:t>but civil aviation representation has not been very </a:t>
            </a:r>
            <a:r>
              <a:rPr lang="en-US" dirty="0" smtClean="0"/>
              <a:t>encouraging </a:t>
            </a:r>
            <a:endParaRPr lang="en-US" dirty="0"/>
          </a:p>
        </p:txBody>
      </p:sp>
      <p:sp>
        <p:nvSpPr>
          <p:cNvPr id="4" name="Rounded Rectangle 3"/>
          <p:cNvSpPr/>
          <p:nvPr/>
        </p:nvSpPr>
        <p:spPr>
          <a:xfrm>
            <a:off x="1219200" y="5638800"/>
            <a:ext cx="73914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An increased level of support by the aviation community is essential</a:t>
            </a:r>
            <a:endParaRPr lang="en-US" sz="2800" b="1" dirty="0"/>
          </a:p>
        </p:txBody>
      </p:sp>
    </p:spTree>
    <p:extLst>
      <p:ext uri="{BB962C8B-B14F-4D97-AF65-F5344CB8AC3E}">
        <p14:creationId xmlns:p14="http://schemas.microsoft.com/office/powerpoint/2010/main" val="46151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 Member states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States should commit to support ICAO position </a:t>
            </a:r>
            <a:endParaRPr lang="en-US" dirty="0" smtClean="0"/>
          </a:p>
          <a:p>
            <a:pPr lvl="1"/>
            <a:r>
              <a:rPr lang="en-US" dirty="0" smtClean="0"/>
              <a:t>at WRC</a:t>
            </a:r>
          </a:p>
          <a:p>
            <a:pPr lvl="1"/>
            <a:r>
              <a:rPr lang="en-US" dirty="0" smtClean="0"/>
              <a:t>in </a:t>
            </a:r>
            <a:r>
              <a:rPr lang="en-US" dirty="0"/>
              <a:t>regional and international activities conducted in the preparation for </a:t>
            </a:r>
            <a:r>
              <a:rPr lang="en-US" dirty="0" smtClean="0"/>
              <a:t>WRCs</a:t>
            </a:r>
          </a:p>
          <a:p>
            <a:pPr lvl="2"/>
            <a:r>
              <a:rPr lang="en-US" dirty="0" smtClean="0"/>
              <a:t>Work </a:t>
            </a:r>
            <a:r>
              <a:rPr lang="en-US" dirty="0"/>
              <a:t>with national radio regulators to secure a national/APT position in line with that of ICAO; </a:t>
            </a:r>
            <a:r>
              <a:rPr lang="en-US" dirty="0" smtClean="0"/>
              <a:t>and</a:t>
            </a:r>
            <a:endParaRPr lang="en-US" dirty="0" smtClean="0">
              <a:effectLst/>
            </a:endParaRPr>
          </a:p>
          <a:p>
            <a:pPr lvl="2"/>
            <a:r>
              <a:rPr lang="en-US" dirty="0"/>
              <a:t>Where possible actively participate in the preparation work at regional and global platforms such as APT-APG, ITU-R and other </a:t>
            </a:r>
            <a:r>
              <a:rPr lang="en-US" dirty="0" smtClean="0"/>
              <a:t>bodies</a:t>
            </a:r>
          </a:p>
          <a:p>
            <a:r>
              <a:rPr lang="en-US" dirty="0" smtClean="0"/>
              <a:t>include </a:t>
            </a:r>
            <a:r>
              <a:rPr lang="en-US" dirty="0"/>
              <a:t>in their proposals to the WRC, to the extent possible material consistent with the ICAO </a:t>
            </a:r>
            <a:r>
              <a:rPr lang="en-US" dirty="0" smtClean="0"/>
              <a:t>position</a:t>
            </a:r>
          </a:p>
          <a:p>
            <a:r>
              <a:rPr lang="en-US" dirty="0" smtClean="0"/>
              <a:t>undertake to provide </a:t>
            </a:r>
            <a:r>
              <a:rPr lang="en-US" dirty="0"/>
              <a:t>for aviation interests to be fully integrated into the States’ position for WRC</a:t>
            </a:r>
          </a:p>
        </p:txBody>
      </p:sp>
    </p:spTree>
    <p:extLst>
      <p:ext uri="{BB962C8B-B14F-4D97-AF65-F5344CB8AC3E}">
        <p14:creationId xmlns:p14="http://schemas.microsoft.com/office/powerpoint/2010/main" val="3016999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ICAO Position’s principles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Ensure </a:t>
            </a:r>
            <a:r>
              <a:rPr lang="en-US" dirty="0"/>
              <a:t>that the ITU Radio Regulations do not compromise the safety of civil </a:t>
            </a:r>
            <a:r>
              <a:rPr lang="en-US" dirty="0" smtClean="0"/>
              <a:t>aviation</a:t>
            </a:r>
            <a:r>
              <a:rPr lang="en-US" dirty="0"/>
              <a:t> </a:t>
            </a:r>
            <a:endParaRPr lang="en-US" dirty="0" smtClean="0">
              <a:effectLst/>
            </a:endParaRPr>
          </a:p>
          <a:p>
            <a:pPr lvl="0"/>
            <a:r>
              <a:rPr lang="en-US" dirty="0"/>
              <a:t>ITU Radio Regulations shall not be in conflict with ICAO Standards and Recommended </a:t>
            </a:r>
            <a:r>
              <a:rPr lang="en-US" dirty="0" smtClean="0"/>
              <a:t>Practices</a:t>
            </a:r>
            <a:r>
              <a:rPr lang="en-US" dirty="0"/>
              <a:t> </a:t>
            </a:r>
            <a:endParaRPr lang="en-US" dirty="0" smtClean="0">
              <a:effectLst/>
            </a:endParaRPr>
          </a:p>
          <a:p>
            <a:pPr lvl="0"/>
            <a:r>
              <a:rPr lang="en-US" dirty="0"/>
              <a:t>Frequency allocations to aeronautical safety services shall be protected in conformity with internationally agreed requirements.  </a:t>
            </a:r>
            <a:endParaRPr lang="en-US" dirty="0" smtClean="0"/>
          </a:p>
          <a:p>
            <a:pPr lvl="0"/>
            <a:r>
              <a:rPr lang="en-US" dirty="0" smtClean="0"/>
              <a:t>Changes </a:t>
            </a:r>
            <a:r>
              <a:rPr lang="en-US" dirty="0"/>
              <a:t>to frequency allocations need to be supported by adequate studies in the ITU-R Sector or in ICAO, as appropriate. </a:t>
            </a:r>
            <a:endParaRPr lang="en-US" dirty="0" smtClean="0">
              <a:effectLst/>
            </a:endParaRPr>
          </a:p>
          <a:p>
            <a:endParaRPr lang="en-US" dirty="0"/>
          </a:p>
        </p:txBody>
      </p:sp>
    </p:spTree>
    <p:extLst>
      <p:ext uri="{BB962C8B-B14F-4D97-AF65-F5344CB8AC3E}">
        <p14:creationId xmlns:p14="http://schemas.microsoft.com/office/powerpoint/2010/main" val="3318855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ICAO’s position details</a:t>
            </a:r>
            <a:br>
              <a:rPr lang="en-US" dirty="0" smtClean="0"/>
            </a:br>
            <a:r>
              <a:rPr lang="en-US" dirty="0" smtClean="0"/>
              <a:t>(draft amendments, item per item)</a:t>
            </a:r>
            <a:br>
              <a:rPr lang="en-US" dirty="0" smtClean="0"/>
            </a:br>
            <a:endParaRPr lang="en-US" dirty="0"/>
          </a:p>
        </p:txBody>
      </p:sp>
      <p:sp>
        <p:nvSpPr>
          <p:cNvPr id="3" name="Content Placeholder 2"/>
          <p:cNvSpPr>
            <a:spLocks noGrp="1"/>
          </p:cNvSpPr>
          <p:nvPr>
            <p:ph type="subTitle" idx="1"/>
          </p:nvPr>
        </p:nvSpPr>
        <p:spPr/>
        <p:txBody>
          <a:bodyPr>
            <a:normAutofit fontScale="85000" lnSpcReduction="20000"/>
          </a:bodyPr>
          <a:lstStyle/>
          <a:p>
            <a:endParaRPr lang="en-US" dirty="0"/>
          </a:p>
          <a:p>
            <a:endParaRPr lang="en-US" dirty="0" smtClean="0"/>
          </a:p>
          <a:p>
            <a:r>
              <a:rPr lang="en-US" dirty="0" smtClean="0"/>
              <a:t>Refers to APAC CNS SG/17</a:t>
            </a:r>
          </a:p>
          <a:p>
            <a:r>
              <a:rPr lang="en-US" dirty="0" smtClean="0"/>
              <a:t>WP15, Appendix C</a:t>
            </a:r>
            <a:endParaRPr lang="en-US" dirty="0"/>
          </a:p>
        </p:txBody>
      </p:sp>
    </p:spTree>
    <p:extLst>
      <p:ext uri="{BB962C8B-B14F-4D97-AF65-F5344CB8AC3E}">
        <p14:creationId xmlns:p14="http://schemas.microsoft.com/office/powerpoint/2010/main" val="3625675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400 – 6 000 </a:t>
            </a:r>
            <a:r>
              <a:rPr lang="en-GB" dirty="0" smtClean="0"/>
              <a:t>MHz (1/2)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Item 1.1</a:t>
            </a:r>
          </a:p>
          <a:p>
            <a:r>
              <a:rPr lang="en-US" dirty="0" smtClean="0"/>
              <a:t>Industry seeks 500 </a:t>
            </a:r>
            <a:r>
              <a:rPr lang="en-US" dirty="0"/>
              <a:t>MHz of additional spectrum available for international mobile telecommunications (IMT), ideally below 6 </a:t>
            </a:r>
            <a:r>
              <a:rPr lang="en-US" dirty="0" smtClean="0"/>
              <a:t>GHz</a:t>
            </a:r>
          </a:p>
          <a:p>
            <a:r>
              <a:rPr lang="en-GB" dirty="0" smtClean="0"/>
              <a:t>ICAO: care </a:t>
            </a:r>
            <a:r>
              <a:rPr lang="en-GB" dirty="0"/>
              <a:t>needs to be taken not only with any proposal for co-frequency band sharing of aeronautical services with non-aeronautical services but also with proposals for the introduction of new allocations in adjacent frequency bands</a:t>
            </a:r>
            <a:endParaRPr lang="en-GB" dirty="0" smtClean="0"/>
          </a:p>
          <a:p>
            <a:r>
              <a:rPr lang="en-GB" dirty="0" smtClean="0"/>
              <a:t>ICAO to </a:t>
            </a:r>
            <a:r>
              <a:rPr lang="en-GB" dirty="0"/>
              <a:t>oppose any new allocation to the mobile service in or adjacent to</a:t>
            </a:r>
            <a:r>
              <a:rPr lang="en-GB" u="sng" dirty="0"/>
              <a:t>:</a:t>
            </a:r>
            <a:endParaRPr lang="en-US" dirty="0"/>
          </a:p>
          <a:p>
            <a:pPr lvl="1"/>
            <a:r>
              <a:rPr lang="en-GB" u="sng" dirty="0"/>
              <a:t>-</a:t>
            </a:r>
            <a:r>
              <a:rPr lang="en-GB" dirty="0"/>
              <a:t> frequency bands allocated to aeronautical safety services (ARNS, AM(R)S, AMS(R)S)</a:t>
            </a:r>
            <a:r>
              <a:rPr lang="en-GB" u="sng" dirty="0"/>
              <a:t>; or</a:t>
            </a:r>
            <a:endParaRPr lang="en-US" dirty="0"/>
          </a:p>
          <a:p>
            <a:pPr lvl="1"/>
            <a:r>
              <a:rPr lang="en-GB" u="sng" dirty="0"/>
              <a:t>- frequency bands used by fixed satellite service (FSS) systems for aeronautical purposes as part of the ground infrastructure for transmission of aeronautical and meteorological information or for AMS(R)S feeder links,</a:t>
            </a:r>
            <a:endParaRPr lang="en-US" dirty="0"/>
          </a:p>
          <a:p>
            <a:pPr lvl="1"/>
            <a:r>
              <a:rPr lang="en-GB" dirty="0"/>
              <a:t>unless it has been demonstrated through agreed studies that there will be no impact on aeronautical </a:t>
            </a:r>
            <a:r>
              <a:rPr lang="en-GB" dirty="0" smtClean="0"/>
              <a:t>services</a:t>
            </a:r>
          </a:p>
        </p:txBody>
      </p:sp>
    </p:spTree>
    <p:extLst>
      <p:ext uri="{BB962C8B-B14F-4D97-AF65-F5344CB8AC3E}">
        <p14:creationId xmlns:p14="http://schemas.microsoft.com/office/powerpoint/2010/main" val="1418121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GB" dirty="0" smtClean="0"/>
              <a:t>400 – 6 000 MHz (2/2)</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r>
              <a:rPr lang="en-GB" sz="1200" dirty="0"/>
              <a:t>Protection of:</a:t>
            </a:r>
            <a:endParaRPr lang="en-US" sz="1200" dirty="0"/>
          </a:p>
          <a:p>
            <a:pPr lvl="1"/>
            <a:r>
              <a:rPr lang="en-GB" sz="1200" dirty="0"/>
              <a:t>Emergency Locator Transmitter: Emergency locator transmitters, for search and rescue operations.</a:t>
            </a:r>
          </a:p>
          <a:p>
            <a:pPr lvl="1"/>
            <a:r>
              <a:rPr lang="en-GB" sz="1200" dirty="0"/>
              <a:t>Distance measuring equipment (DME):  </a:t>
            </a:r>
            <a:endParaRPr lang="en-US" sz="1200" dirty="0"/>
          </a:p>
          <a:p>
            <a:pPr lvl="1"/>
            <a:r>
              <a:rPr lang="en-GB" sz="1200" dirty="0"/>
              <a:t>Secondary surveillance radar (SSR): SSR is the ICAO standard system that operates on two frequencies (1 030 and 1 090 MHz), used to identify the position of an aircraft based on an aircrafts’ response to an interrogation by the ground based element of the SSR system. </a:t>
            </a:r>
            <a:endParaRPr lang="en-US" sz="1200" dirty="0"/>
          </a:p>
          <a:p>
            <a:pPr lvl="1"/>
            <a:r>
              <a:rPr lang="en-GB" sz="1200" dirty="0"/>
              <a:t>1</a:t>
            </a:r>
            <a:r>
              <a:rPr lang="en-US" sz="1200" dirty="0"/>
              <a:t> </a:t>
            </a:r>
            <a:r>
              <a:rPr lang="en-GB" sz="1200" dirty="0"/>
              <a:t>090 Extended Squitter (1 090ES) </a:t>
            </a:r>
          </a:p>
          <a:p>
            <a:pPr lvl="1"/>
            <a:r>
              <a:rPr lang="en-GB" sz="1200" dirty="0" err="1"/>
              <a:t>Multilateration</a:t>
            </a:r>
            <a:r>
              <a:rPr lang="en-GB" sz="1200" dirty="0"/>
              <a:t> (MLAT): </a:t>
            </a:r>
          </a:p>
          <a:p>
            <a:pPr lvl="1"/>
            <a:r>
              <a:rPr lang="en-GB" sz="1200" dirty="0"/>
              <a:t>Airborne collision avoidance system (ACAS): </a:t>
            </a:r>
          </a:p>
          <a:p>
            <a:pPr lvl="1"/>
            <a:r>
              <a:rPr lang="en-GB" sz="1200" dirty="0"/>
              <a:t>Universal access transceiver (UAT): </a:t>
            </a:r>
          </a:p>
          <a:p>
            <a:pPr lvl="1"/>
            <a:r>
              <a:rPr lang="en-GB" sz="1200" dirty="0"/>
              <a:t>Aeronautical Communications Future Communication System: </a:t>
            </a:r>
          </a:p>
          <a:p>
            <a:pPr lvl="1"/>
            <a:r>
              <a:rPr lang="en-GB" sz="1200" dirty="0"/>
              <a:t>Primary radar:  </a:t>
            </a:r>
          </a:p>
          <a:p>
            <a:pPr lvl="1"/>
            <a:r>
              <a:rPr lang="en-GB" sz="1200" dirty="0"/>
              <a:t>Global navigation satellite systems:</a:t>
            </a:r>
            <a:endParaRPr lang="en-US" sz="1200" dirty="0"/>
          </a:p>
          <a:p>
            <a:pPr lvl="1"/>
            <a:r>
              <a:rPr lang="en-GB" sz="1200" dirty="0"/>
              <a:t> </a:t>
            </a:r>
            <a:r>
              <a:rPr lang="en-GB" sz="1200" dirty="0" smtClean="0"/>
              <a:t>Aeronautical </a:t>
            </a:r>
            <a:r>
              <a:rPr lang="en-GB" sz="1200" dirty="0"/>
              <a:t>mobile satellite communication systems:  </a:t>
            </a:r>
            <a:endParaRPr lang="en-US" sz="1200" dirty="0"/>
          </a:p>
          <a:p>
            <a:pPr lvl="1"/>
            <a:r>
              <a:rPr lang="en-GB" sz="1200" dirty="0"/>
              <a:t>Approach primary radar:  </a:t>
            </a:r>
            <a:endParaRPr lang="en-US" sz="1200" dirty="0"/>
          </a:p>
          <a:p>
            <a:pPr lvl="1"/>
            <a:r>
              <a:rPr lang="en-GB" sz="1200" dirty="0"/>
              <a:t>Fixed Satellite Service (FSS) systems used for aeronautical purposes:  </a:t>
            </a:r>
          </a:p>
          <a:p>
            <a:pPr lvl="1"/>
            <a:r>
              <a:rPr lang="en-GB" sz="1200" dirty="0"/>
              <a:t>Radio altimeters:</a:t>
            </a:r>
            <a:endParaRPr lang="en-US" sz="1200" dirty="0"/>
          </a:p>
          <a:p>
            <a:pPr lvl="1"/>
            <a:r>
              <a:rPr lang="en-GB" sz="1200" dirty="0"/>
              <a:t> Microwave Landing System (MLS):  </a:t>
            </a:r>
            <a:endParaRPr lang="en-US" sz="1200" dirty="0"/>
          </a:p>
          <a:p>
            <a:pPr lvl="1"/>
            <a:r>
              <a:rPr lang="en-GB" sz="1200" dirty="0"/>
              <a:t>UAS Terrestrial and UAS Satellite communications: </a:t>
            </a:r>
            <a:endParaRPr lang="en-US" sz="1200" dirty="0"/>
          </a:p>
          <a:p>
            <a:pPr lvl="1"/>
            <a:r>
              <a:rPr lang="en-GB" sz="1200" dirty="0" err="1"/>
              <a:t>AeroMACS</a:t>
            </a:r>
            <a:r>
              <a:rPr lang="en-GB" sz="1200" dirty="0"/>
              <a:t>:   </a:t>
            </a:r>
            <a:endParaRPr lang="en-US" sz="1200" dirty="0"/>
          </a:p>
          <a:p>
            <a:pPr lvl="1"/>
            <a:r>
              <a:rPr lang="en-GB" sz="1200" dirty="0"/>
              <a:t>Aeronautical Telemetry:</a:t>
            </a:r>
            <a:endParaRPr lang="en-US" sz="1200" dirty="0"/>
          </a:p>
          <a:p>
            <a:pPr lvl="1"/>
            <a:r>
              <a:rPr lang="en-GB" sz="1200" dirty="0"/>
              <a:t>Airborne Weather Radar:  </a:t>
            </a:r>
          </a:p>
          <a:p>
            <a:pPr lvl="1"/>
            <a:r>
              <a:rPr lang="en-GB" sz="1200" dirty="0"/>
              <a:t>Fixed Satellite Service (FSS) systems used for aeronautical purposes: VSAT networks for transmission (E-s) of critical aeronautical and meteorological information.  </a:t>
            </a:r>
            <a:endParaRPr lang="en-US" sz="1200" dirty="0"/>
          </a:p>
          <a:p>
            <a:endParaRPr lang="en-US" sz="600" dirty="0"/>
          </a:p>
        </p:txBody>
      </p:sp>
    </p:spTree>
    <p:extLst>
      <p:ext uri="{BB962C8B-B14F-4D97-AF65-F5344CB8AC3E}">
        <p14:creationId xmlns:p14="http://schemas.microsoft.com/office/powerpoint/2010/main" val="1266741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amateur service </a:t>
            </a:r>
            <a:endParaRPr lang="en-US" dirty="0"/>
          </a:p>
        </p:txBody>
      </p:sp>
      <p:sp>
        <p:nvSpPr>
          <p:cNvPr id="3" name="Content Placeholder 2"/>
          <p:cNvSpPr>
            <a:spLocks noGrp="1"/>
          </p:cNvSpPr>
          <p:nvPr>
            <p:ph idx="1"/>
          </p:nvPr>
        </p:nvSpPr>
        <p:spPr/>
        <p:txBody>
          <a:bodyPr/>
          <a:lstStyle/>
          <a:p>
            <a:r>
              <a:rPr lang="en-GB" dirty="0" smtClean="0"/>
              <a:t>Item 1.4</a:t>
            </a:r>
          </a:p>
          <a:p>
            <a:r>
              <a:rPr lang="en-GB" dirty="0" smtClean="0"/>
              <a:t>To </a:t>
            </a:r>
            <a:r>
              <a:rPr lang="en-GB" dirty="0"/>
              <a:t>ensure that any allocation made to the amateur service shall not cause harmful interference to </a:t>
            </a:r>
            <a:r>
              <a:rPr lang="en-GB" strike="sngStrike" dirty="0"/>
              <a:t>the operation of</a:t>
            </a:r>
            <a:r>
              <a:rPr lang="en-GB" dirty="0"/>
              <a:t> aeronautical systems operating under the allocation to the aeronautical mobile (R) service in the adjacent frequency band 5 450 – 5 480 kHz in Region 2. </a:t>
            </a:r>
            <a:endParaRPr lang="en-US" dirty="0"/>
          </a:p>
          <a:p>
            <a:endParaRPr lang="en-US" dirty="0"/>
          </a:p>
        </p:txBody>
      </p:sp>
    </p:spTree>
    <p:extLst>
      <p:ext uri="{BB962C8B-B14F-4D97-AF65-F5344CB8AC3E}">
        <p14:creationId xmlns:p14="http://schemas.microsoft.com/office/powerpoint/2010/main" val="2839378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43197A9E908A47827FCEC1DFAA35AC" ma:contentTypeVersion="5" ma:contentTypeDescription="Create a new document." ma:contentTypeScope="" ma:versionID="3339ee465e679044d442d05bac7374a2">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2b0c29a6-a2e0-472b-bfb4-397922b0132f">3-Working Papers</Category>
    <Type_x0020_Name xmlns="2b0c29a6-a2e0-472b-bfb4-397922b0132f" xsi:nil="true"/>
    <Presenter xmlns="2b0c29a6-a2e0-472b-bfb4-397922b0132f">Secretariat</Presenter>
    <Update_x0020_Date xmlns="2b0c29a6-a2e0-472b-bfb4-397922b0132f" xsi:nil="true"/>
    <Number xmlns="2b0c29a6-a2e0-472b-bfb4-397922b0132f">WP/15</Number>
  </documentManagement>
</p:properties>
</file>

<file path=customXml/itemProps1.xml><?xml version="1.0" encoding="utf-8"?>
<ds:datastoreItem xmlns:ds="http://schemas.openxmlformats.org/officeDocument/2006/customXml" ds:itemID="{4BBCDA1D-C756-4BE2-A35A-438B6DEC9B66}"/>
</file>

<file path=customXml/itemProps2.xml><?xml version="1.0" encoding="utf-8"?>
<ds:datastoreItem xmlns:ds="http://schemas.openxmlformats.org/officeDocument/2006/customXml" ds:itemID="{7B4DE510-08F3-4ACB-A90C-F3F39093446F}"/>
</file>

<file path=customXml/itemProps3.xml><?xml version="1.0" encoding="utf-8"?>
<ds:datastoreItem xmlns:ds="http://schemas.openxmlformats.org/officeDocument/2006/customXml" ds:itemID="{F787E7FC-32C2-4406-B026-F359E8584A48}"/>
</file>

<file path=docProps/app.xml><?xml version="1.0" encoding="utf-8"?>
<Properties xmlns="http://schemas.openxmlformats.org/officeDocument/2006/extended-properties" xmlns:vt="http://schemas.openxmlformats.org/officeDocument/2006/docPropsVTypes">
  <TotalTime>54</TotalTime>
  <Words>1057</Words>
  <Application>Microsoft Office PowerPoint</Application>
  <PresentationFormat>On-screen Show (4:3)</PresentationFormat>
  <Paragraphs>124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PROPOSED AMENDMENT TO THE DRAFT ICAO POSITION FOR THE  INTERNATIONAL TELECOMMUNICATION UNION (ITU)  WORLD RADIOCOMMUNICATION CONFERENCE 2015 (WRC-15) </vt:lpstr>
      <vt:lpstr>WORLD RADIOCOMMUNICATION CONFERENCE</vt:lpstr>
      <vt:lpstr>WRC 2015</vt:lpstr>
      <vt:lpstr>APAC Member states</vt:lpstr>
      <vt:lpstr>ICAO Position’s principles</vt:lpstr>
      <vt:lpstr>ICAO’s position details (draft amendments, item per item) </vt:lpstr>
      <vt:lpstr>400 – 6 000 MHz (1/2)</vt:lpstr>
      <vt:lpstr>400 – 6 000 MHz (2/2)</vt:lpstr>
      <vt:lpstr>amateur service </vt:lpstr>
      <vt:lpstr>Unmanned aircraft systems (UAS) </vt:lpstr>
      <vt:lpstr>fixed satellite service </vt:lpstr>
      <vt:lpstr>5091 – 5150 MHz </vt:lpstr>
      <vt:lpstr>24.25 – 24.65 GHz</vt:lpstr>
      <vt:lpstr>8 750 – 8 850 MHz</vt:lpstr>
      <vt:lpstr>9 000 – 9 200 MHz </vt:lpstr>
      <vt:lpstr>SAR frequencies’ protection</vt:lpstr>
      <vt:lpstr>WAIC systems </vt:lpstr>
      <vt:lpstr>fixed-satellite service earth stations within the band 3 400 – 4 200 MHz</vt:lpstr>
      <vt:lpstr>406 – 406.1 MHz</vt:lpstr>
      <vt:lpstr>definitions of fixed service, fixed station and mobile station</vt:lpstr>
      <vt:lpstr>Draft Conclusion 17/x – Support for ICAO Position in WRC-15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ICAO Position WRC 2015 (Power Point Presentation)</dc:title>
  <dc:creator>Administrator</dc:creator>
  <cp:lastModifiedBy>Lecat Frederic</cp:lastModifiedBy>
  <cp:revision>24</cp:revision>
  <dcterms:created xsi:type="dcterms:W3CDTF">2013-05-12T05:03:03Z</dcterms:created>
  <dcterms:modified xsi:type="dcterms:W3CDTF">2013-05-13T10:57:28Z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0x0101003943197A9E908A47827FCEC1DFAA35AC</vt:lpwstr>
  </property>
  <property fmtid="{D5CDD505-2E9C-101B-9397-08002B2CF9AE}" pid="3" name="Order">
    <vt:r8>5800</vt:r8>
  </property>
</Properties>
</file>